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61" r:id="rId3"/>
    <p:sldId id="257" r:id="rId4"/>
    <p:sldId id="258" r:id="rId5"/>
    <p:sldId id="259" r:id="rId6"/>
    <p:sldId id="263" r:id="rId7"/>
    <p:sldId id="264" r:id="rId8"/>
    <p:sldId id="260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3E63B-EF3D-440F-8C0F-6B9DCDA476E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10B96-FE90-4FAA-A818-3D44006288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60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65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992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679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430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861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827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99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927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473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818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46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648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DAF52F-EA93-4A36-85BF-38A34E564639}" type="datetimeFigureOut">
              <a:rPr lang="hu-HU" smtClean="0"/>
              <a:t>2024. 05. 22.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1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63C252-E5FE-F3D9-722E-AB7591BC4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Fáziskontraszt mikroszkóp alapú sejt szegmentáció és klasszifikáció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2065F8B-E3F1-CCFF-B28A-192E961FC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778925"/>
          </a:xfrm>
        </p:spPr>
        <p:txBody>
          <a:bodyPr/>
          <a:lstStyle/>
          <a:p>
            <a:r>
              <a:rPr lang="hu-HU" dirty="0"/>
              <a:t>SKÁRE ERIK</a:t>
            </a:r>
          </a:p>
          <a:p>
            <a:r>
              <a:rPr lang="hu-HU" dirty="0"/>
              <a:t>KONZULENS: BÉRES BÁLINT</a:t>
            </a:r>
          </a:p>
          <a:p>
            <a:r>
              <a:rPr lang="hu-HU" dirty="0"/>
              <a:t>2024.04.23.</a:t>
            </a:r>
          </a:p>
        </p:txBody>
      </p:sp>
    </p:spTree>
    <p:extLst>
      <p:ext uri="{BB962C8B-B14F-4D97-AF65-F5344CB8AC3E}">
        <p14:creationId xmlns:p14="http://schemas.microsoft.com/office/powerpoint/2010/main" val="77011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D05BC4-1E06-F079-8757-B8DCCF15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29E8B0AD-5B48-924C-F3C3-587FF6C8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 teszt adatok véletlenszerű kiválasztása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Feltételezés</a:t>
            </a:r>
          </a:p>
          <a:p>
            <a:pPr marL="835488" lvl="2" indent="-180000">
              <a:buFont typeface="Arial" panose="020B0604020202020204" pitchFamily="34" charset="0"/>
              <a:buChar char="•"/>
            </a:pPr>
            <a:r>
              <a:rPr lang="hu-HU" dirty="0"/>
              <a:t>Adott mérés egyedi sejtjeinek nincs sok köze egymáshoz</a:t>
            </a:r>
          </a:p>
          <a:p>
            <a:pPr marL="835488" lvl="2" indent="-180000">
              <a:buFont typeface="Arial" panose="020B0604020202020204" pitchFamily="34" charset="0"/>
              <a:buChar char="•"/>
            </a:pPr>
            <a:r>
              <a:rPr lang="hu-HU" dirty="0"/>
              <a:t>Mindegy, hogy a tesztadatok és a tanító, validációs adatok mérései között van átfedés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 pontosság a tesztadatokon 100% lett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Érdemes még megvizsgálni, hogy pontosan mire tanult rá a modell</a:t>
            </a:r>
          </a:p>
        </p:txBody>
      </p:sp>
    </p:spTree>
    <p:extLst>
      <p:ext uri="{BB962C8B-B14F-4D97-AF65-F5344CB8AC3E}">
        <p14:creationId xmlns:p14="http://schemas.microsoft.com/office/powerpoint/2010/main" val="120139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17ADF7-4236-989D-A606-6D3FEDB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7216BD04-285C-7030-6CED-2F870C82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Adathalmaz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Annotált mikroszkópos képek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Kép szegmentálása, majd egyedi sejtek klasszifikálása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Szegmentációs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Finom hangolt </a:t>
            </a:r>
            <a:r>
              <a:rPr lang="hu-HU" dirty="0" err="1"/>
              <a:t>Cellpose</a:t>
            </a:r>
            <a:r>
              <a:rPr lang="hu-HU" dirty="0"/>
              <a:t>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Tanítás, eredmény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Klasszifikációs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CNN (</a:t>
            </a:r>
            <a:r>
              <a:rPr lang="hu-HU" dirty="0" err="1"/>
              <a:t>ResNet</a:t>
            </a:r>
            <a:r>
              <a:rPr lang="hu-HU" dirty="0"/>
              <a:t> finom hangolása)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Tanítás, eredmény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Felülvizsgálat</a:t>
            </a:r>
          </a:p>
        </p:txBody>
      </p:sp>
    </p:spTree>
    <p:extLst>
      <p:ext uri="{BB962C8B-B14F-4D97-AF65-F5344CB8AC3E}">
        <p14:creationId xmlns:p14="http://schemas.microsoft.com/office/powerpoint/2010/main" val="314387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166CD0-5234-A240-15A2-8E91DB9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DB3551D-8BFE-60E3-7B3E-516D51AA2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Rólam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Skáre Erik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Budapesti Műszaki és Gazdaságtudományi Egyetem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Harmadéves mérnökinformatikus hallgató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Fejlesztett rendszer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Fáziskontraszt mikroszkópos képek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Sejtek szegmentációja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Cellpose</a:t>
            </a:r>
            <a:r>
              <a:rPr lang="hu-HU" dirty="0">
                <a:sym typeface="Wingdings" panose="05000000000000000000" pitchFamily="2" charset="2"/>
              </a:rPr>
              <a:t> szegmentációs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Egyedi sejtek klasszifikációja  CNN háló</a:t>
            </a:r>
            <a:endParaRPr lang="hu-HU" dirty="0"/>
          </a:p>
          <a:p>
            <a:pPr marL="652608" lvl="1" indent="-18000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966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4DFC36-DF2E-230F-0FB9-19964C55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9C520E-21C0-21FE-45A3-EDB12E36F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Annotált képek fáziskontraszt mikroszkópos forrásból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F81D00-6ACC-E70B-BA99-625FF1A1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3964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87956B-08F5-5DC2-6DD1-37D0AAE6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53" y="2733964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606726-0E98-6121-5F32-03C5F6AFD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25" y="2741662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01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39405-0F9B-51C3-878B-77A04932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</a:t>
            </a: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B67154FF-2931-9A20-3BD9-1C8E08DE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71" y="2821710"/>
            <a:ext cx="2329411" cy="232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0BE34881-0961-5432-DF65-A661495376E1}"/>
              </a:ext>
            </a:extLst>
          </p:cNvPr>
          <p:cNvCxnSpPr>
            <a:cxnSpLocks/>
          </p:cNvCxnSpPr>
          <p:nvPr/>
        </p:nvCxnSpPr>
        <p:spPr>
          <a:xfrm>
            <a:off x="3873389" y="4277886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Kép 17">
            <a:extLst>
              <a:ext uri="{FF2B5EF4-FFF2-40B4-BE49-F238E27FC236}">
                <a16:creationId xmlns:a16="http://schemas.microsoft.com/office/drawing/2014/main" id="{9BAC39DA-79AA-366D-3FB1-B2FA42D5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19" y="2821710"/>
            <a:ext cx="2329412" cy="2329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E825B1FB-7EA8-373B-DC9D-443C06515D7C}"/>
              </a:ext>
            </a:extLst>
          </p:cNvPr>
          <p:cNvSpPr txBox="1"/>
          <p:nvPr/>
        </p:nvSpPr>
        <p:spPr>
          <a:xfrm>
            <a:off x="3891862" y="3708712"/>
            <a:ext cx="102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Cellpose</a:t>
            </a:r>
            <a:br>
              <a:rPr lang="hu-HU" sz="1400" dirty="0"/>
            </a:br>
            <a:r>
              <a:rPr lang="hu-HU" sz="1400" dirty="0"/>
              <a:t>modell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A5256A6A-B016-0547-D7FB-4E8A59F34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71249" r="79143" b="19592"/>
          <a:stretch/>
        </p:blipFill>
        <p:spPr>
          <a:xfrm>
            <a:off x="8886428" y="2821710"/>
            <a:ext cx="1151773" cy="732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3A137D9-3178-961A-6826-41D0D6D81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3675" r="69766" b="77275"/>
          <a:stretch/>
        </p:blipFill>
        <p:spPr>
          <a:xfrm>
            <a:off x="8886428" y="4231932"/>
            <a:ext cx="1151771" cy="919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FF95975B-20EF-7EA1-9C4F-EB2FBE240183}"/>
              </a:ext>
            </a:extLst>
          </p:cNvPr>
          <p:cNvSpPr txBox="1"/>
          <p:nvPr/>
        </p:nvSpPr>
        <p:spPr>
          <a:xfrm>
            <a:off x="9319148" y="3645259"/>
            <a:ext cx="286328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.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2A855314-8FB8-73CC-0CC8-0A70B724A90F}"/>
              </a:ext>
            </a:extLst>
          </p:cNvPr>
          <p:cNvCxnSpPr>
            <a:cxnSpLocks/>
          </p:cNvCxnSpPr>
          <p:nvPr/>
        </p:nvCxnSpPr>
        <p:spPr>
          <a:xfrm>
            <a:off x="7643676" y="3480858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E4793323-5FF3-66C0-79FC-65FFFEB09753}"/>
              </a:ext>
            </a:extLst>
          </p:cNvPr>
          <p:cNvSpPr txBox="1"/>
          <p:nvPr/>
        </p:nvSpPr>
        <p:spPr>
          <a:xfrm>
            <a:off x="7589643" y="2911684"/>
            <a:ext cx="122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Klasszifikációs</a:t>
            </a:r>
            <a:br>
              <a:rPr lang="hu-HU" sz="1400" dirty="0"/>
            </a:br>
            <a:r>
              <a:rPr lang="hu-HU" sz="1400" dirty="0"/>
              <a:t>modell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2E688C43-2720-CF77-779B-CC533049F9D3}"/>
              </a:ext>
            </a:extLst>
          </p:cNvPr>
          <p:cNvCxnSpPr>
            <a:cxnSpLocks/>
          </p:cNvCxnSpPr>
          <p:nvPr/>
        </p:nvCxnSpPr>
        <p:spPr>
          <a:xfrm>
            <a:off x="7643676" y="4910888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EE1CAE5-A4D8-FC8F-AEC3-7235272D89DD}"/>
              </a:ext>
            </a:extLst>
          </p:cNvPr>
          <p:cNvSpPr txBox="1"/>
          <p:nvPr/>
        </p:nvSpPr>
        <p:spPr>
          <a:xfrm>
            <a:off x="7589643" y="4341714"/>
            <a:ext cx="122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Klasszifikációs</a:t>
            </a:r>
            <a:br>
              <a:rPr lang="hu-HU" sz="1400" dirty="0"/>
            </a:br>
            <a:r>
              <a:rPr lang="hu-HU" sz="1400" dirty="0"/>
              <a:t>modell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166F296-50FF-AEA6-A15D-D085E760D0BF}"/>
              </a:ext>
            </a:extLst>
          </p:cNvPr>
          <p:cNvSpPr txBox="1"/>
          <p:nvPr/>
        </p:nvSpPr>
        <p:spPr>
          <a:xfrm>
            <a:off x="10111970" y="2988628"/>
            <a:ext cx="125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Sejtvonal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D22F3B5D-5C61-5C6E-FADC-65880912294D}"/>
              </a:ext>
            </a:extLst>
          </p:cNvPr>
          <p:cNvSpPr txBox="1"/>
          <p:nvPr/>
        </p:nvSpPr>
        <p:spPr>
          <a:xfrm>
            <a:off x="10165082" y="4506860"/>
            <a:ext cx="11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Sejtvonal</a:t>
            </a:r>
          </a:p>
        </p:txBody>
      </p:sp>
    </p:spTree>
    <p:extLst>
      <p:ext uri="{BB962C8B-B14F-4D97-AF65-F5344CB8AC3E}">
        <p14:creationId xmlns:p14="http://schemas.microsoft.com/office/powerpoint/2010/main" val="308087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1988B3-FB19-A7A1-5CF7-37C020B8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Szegmentációs modell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58D6B4-4171-700B-EF75-BE33A903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Globális szegmentációs képesség szükséges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Sokféle sejtvonalat használunk a tanításhoz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Az adathalmazunk kicsi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Egy előre tanított modellt finom hangolunk, így jobb eredmény érhető el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Ehhez tökéletes a </a:t>
            </a:r>
            <a:r>
              <a:rPr lang="hu-HU" dirty="0" err="1"/>
              <a:t>Cellpose</a:t>
            </a:r>
            <a:r>
              <a:rPr lang="hu-HU" dirty="0"/>
              <a:t> cyto3 modellje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73D9696-0BF9-A734-5C96-F0630D91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109105"/>
            <a:ext cx="5508625" cy="149963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DF12393-8393-F23E-7B2C-686162E4C254}"/>
              </a:ext>
            </a:extLst>
          </p:cNvPr>
          <p:cNvSpPr txBox="1"/>
          <p:nvPr/>
        </p:nvSpPr>
        <p:spPr>
          <a:xfrm>
            <a:off x="2609301" y="5754255"/>
            <a:ext cx="248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err="1"/>
              <a:t>Cellpose</a:t>
            </a:r>
            <a:r>
              <a:rPr lang="hu-HU" sz="1400" dirty="0"/>
              <a:t> adathalmaz (nagy)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B323712-EF13-E852-6D50-3C9BD3FBD7F8}"/>
              </a:ext>
            </a:extLst>
          </p:cNvPr>
          <p:cNvSpPr txBox="1"/>
          <p:nvPr/>
        </p:nvSpPr>
        <p:spPr>
          <a:xfrm>
            <a:off x="6853382" y="4449465"/>
            <a:ext cx="895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/>
              <a:t>+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1CB350-1841-A957-BC30-49F8768F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86" y="4109105"/>
            <a:ext cx="1504142" cy="15041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F47730C-707F-7AE1-25DD-372050C75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004" y="4109105"/>
            <a:ext cx="1504142" cy="150414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D5459667-6630-D68B-B6CB-DF5BB25245D5}"/>
              </a:ext>
            </a:extLst>
          </p:cNvPr>
          <p:cNvSpPr txBox="1"/>
          <p:nvPr/>
        </p:nvSpPr>
        <p:spPr>
          <a:xfrm>
            <a:off x="8257713" y="5754254"/>
            <a:ext cx="248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Adathalmazunk (kicsi)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14CFCAC-24F8-ED54-1CEE-B3EDD0D2649A}"/>
              </a:ext>
            </a:extLst>
          </p:cNvPr>
          <p:cNvSpPr txBox="1"/>
          <p:nvPr/>
        </p:nvSpPr>
        <p:spPr>
          <a:xfrm>
            <a:off x="142369" y="6498531"/>
            <a:ext cx="116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err="1">
                <a:solidFill>
                  <a:srgbClr val="002060"/>
                </a:solidFill>
              </a:rPr>
              <a:t>Stringer</a:t>
            </a:r>
            <a:r>
              <a:rPr lang="hu-HU" sz="1400" dirty="0">
                <a:solidFill>
                  <a:srgbClr val="002060"/>
                </a:solidFill>
              </a:rPr>
              <a:t>, </a:t>
            </a:r>
            <a:r>
              <a:rPr lang="hu-HU" sz="1400" dirty="0" err="1">
                <a:solidFill>
                  <a:srgbClr val="002060"/>
                </a:solidFill>
              </a:rPr>
              <a:t>Carsen</a:t>
            </a:r>
            <a:r>
              <a:rPr lang="hu-HU" sz="1400" dirty="0">
                <a:solidFill>
                  <a:srgbClr val="002060"/>
                </a:solidFill>
              </a:rPr>
              <a:t> &amp; </a:t>
            </a:r>
            <a:r>
              <a:rPr lang="hu-HU" sz="1400" dirty="0" err="1">
                <a:solidFill>
                  <a:srgbClr val="002060"/>
                </a:solidFill>
              </a:rPr>
              <a:t>Michaelos</a:t>
            </a:r>
            <a:r>
              <a:rPr lang="hu-HU" sz="1400" dirty="0">
                <a:solidFill>
                  <a:srgbClr val="002060"/>
                </a:solidFill>
              </a:rPr>
              <a:t>, </a:t>
            </a:r>
            <a:r>
              <a:rPr lang="hu-HU" sz="1400" dirty="0" err="1">
                <a:solidFill>
                  <a:srgbClr val="002060"/>
                </a:solidFill>
              </a:rPr>
              <a:t>Michalis</a:t>
            </a:r>
            <a:r>
              <a:rPr lang="hu-HU" sz="1400" dirty="0">
                <a:solidFill>
                  <a:srgbClr val="002060"/>
                </a:solidFill>
              </a:rPr>
              <a:t> &amp; </a:t>
            </a:r>
            <a:r>
              <a:rPr lang="hu-HU" sz="1400" dirty="0" err="1">
                <a:solidFill>
                  <a:srgbClr val="002060"/>
                </a:solidFill>
              </a:rPr>
              <a:t>Pachitariu</a:t>
            </a:r>
            <a:r>
              <a:rPr lang="hu-HU" sz="1400" dirty="0">
                <a:solidFill>
                  <a:srgbClr val="002060"/>
                </a:solidFill>
              </a:rPr>
              <a:t>, Marius. (2020). </a:t>
            </a:r>
            <a:r>
              <a:rPr lang="hu-HU" sz="1400" dirty="0" err="1">
                <a:solidFill>
                  <a:srgbClr val="002060"/>
                </a:solidFill>
              </a:rPr>
              <a:t>Cellpose</a:t>
            </a:r>
            <a:r>
              <a:rPr lang="hu-HU" sz="1400" dirty="0">
                <a:solidFill>
                  <a:srgbClr val="002060"/>
                </a:solidFill>
              </a:rPr>
              <a:t>: A </a:t>
            </a:r>
            <a:r>
              <a:rPr lang="hu-HU" sz="1400" dirty="0" err="1">
                <a:solidFill>
                  <a:srgbClr val="002060"/>
                </a:solidFill>
              </a:rPr>
              <a:t>generalist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algorithm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for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cellular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segmentation</a:t>
            </a:r>
            <a:r>
              <a:rPr lang="hu-HU" sz="1400" dirty="0">
                <a:solidFill>
                  <a:srgbClr val="002060"/>
                </a:solidFill>
              </a:rPr>
              <a:t>. 10.1101/2020.02.02.931238.</a:t>
            </a:r>
          </a:p>
        </p:txBody>
      </p:sp>
    </p:spTree>
    <p:extLst>
      <p:ext uri="{BB962C8B-B14F-4D97-AF65-F5344CB8AC3E}">
        <p14:creationId xmlns:p14="http://schemas.microsoft.com/office/powerpoint/2010/main" val="288853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6A7B58-B668-8B3D-A4F7-2F67D4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Tanítás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0D61B945-E301-B08C-0CB9-B8BE91D8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Probléma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 err="1"/>
              <a:t>Cellpose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összes tanító adat a memóriába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Túl sok  adatok részekre bontása (20 rész)</a:t>
            </a:r>
            <a:endParaRPr lang="hu-HU" dirty="0"/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Ezután az összes részre külön tanítottam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6300FA96-285C-8F7F-CCF9-19C809605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06023"/>
              </p:ext>
            </p:extLst>
          </p:nvPr>
        </p:nvGraphicFramePr>
        <p:xfrm>
          <a:off x="1097280" y="3601720"/>
          <a:ext cx="8128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509540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861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Epochs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6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Learning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rate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/>
                        <a:t>Training iterations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13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Channels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[0, 0] – szürkeárnyalatú képek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10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Optimizer</a:t>
                      </a:r>
                      <a:r>
                        <a:rPr lang="hu-HU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38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Weight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decay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72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6C3F1D-037F-A8CB-D9BC-DD8432EC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4077A22-117F-89BE-72A8-C0974794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4"/>
          <a:stretch>
            <a:fillRect/>
          </a:stretch>
        </p:blipFill>
        <p:spPr bwMode="auto">
          <a:xfrm>
            <a:off x="1097280" y="2566671"/>
            <a:ext cx="5161280" cy="281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212AF86-7FB5-D32A-2349-825EE103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20968"/>
              </p:ext>
            </p:extLst>
          </p:nvPr>
        </p:nvGraphicFramePr>
        <p:xfrm>
          <a:off x="6687820" y="3418939"/>
          <a:ext cx="49657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2850">
                  <a:extLst>
                    <a:ext uri="{9D8B030D-6E8A-4147-A177-3AD203B41FA5}">
                      <a16:colId xmlns:a16="http://schemas.microsoft.com/office/drawing/2014/main" val="3173948383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2961364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Dice</a:t>
                      </a:r>
                      <a:r>
                        <a:rPr lang="hu-HU" b="1" dirty="0"/>
                        <a:t> érték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7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Lefutási idő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10.58 másodperc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6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Detektálási ráta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0.634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1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13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4F2EB-AB40-1721-E143-9348B0DD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Klasszifikációs modell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92A48A-6701-9AF7-892D-7180F8425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CNN architektúra. (</a:t>
            </a:r>
            <a:r>
              <a:rPr lang="hu-HU" dirty="0" err="1"/>
              <a:t>ResNet</a:t>
            </a:r>
            <a:r>
              <a:rPr lang="hu-HU" dirty="0"/>
              <a:t> finom hangolása)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Egy valószínűségi eloszlást jósol a lehetséges sejtvonalakkal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Felülvizsgálat szükséges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Tényleg általánosított a modell?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Vagy csak a mérési metodika sajátosságait tanulta meg?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71A501-79D1-C947-D9CE-F7B39C2E8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71249" r="79143" b="19592"/>
          <a:stretch/>
        </p:blipFill>
        <p:spPr>
          <a:xfrm>
            <a:off x="1235826" y="4354877"/>
            <a:ext cx="2108907" cy="1342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3B58DD-2716-5FA3-E8F3-2707E20FA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91" y="4187370"/>
            <a:ext cx="4091710" cy="1658574"/>
          </a:xfrm>
          <a:prstGeom prst="rect">
            <a:avLst/>
          </a:prstGeom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52E8FB6-BA70-2986-B265-1C8D01CD6BF2}"/>
              </a:ext>
            </a:extLst>
          </p:cNvPr>
          <p:cNvCxnSpPr>
            <a:cxnSpLocks/>
          </p:cNvCxnSpPr>
          <p:nvPr/>
        </p:nvCxnSpPr>
        <p:spPr>
          <a:xfrm>
            <a:off x="3537528" y="5016657"/>
            <a:ext cx="554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AB6C89D3-3B6F-419E-48C0-B886F34975D7}"/>
              </a:ext>
            </a:extLst>
          </p:cNvPr>
          <p:cNvCxnSpPr>
            <a:cxnSpLocks/>
          </p:cNvCxnSpPr>
          <p:nvPr/>
        </p:nvCxnSpPr>
        <p:spPr>
          <a:xfrm>
            <a:off x="8434648" y="5026817"/>
            <a:ext cx="554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églalap 15">
            <a:extLst>
              <a:ext uri="{FF2B5EF4-FFF2-40B4-BE49-F238E27FC236}">
                <a16:creationId xmlns:a16="http://schemas.microsoft.com/office/drawing/2014/main" id="{3E29BD41-8B4B-4BA4-125F-A40CBD22FC26}"/>
              </a:ext>
            </a:extLst>
          </p:cNvPr>
          <p:cNvSpPr/>
          <p:nvPr/>
        </p:nvSpPr>
        <p:spPr>
          <a:xfrm>
            <a:off x="9272848" y="4348219"/>
            <a:ext cx="173736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D15F9EAC-DDDB-05F6-50CD-4793975651BA}"/>
              </a:ext>
            </a:extLst>
          </p:cNvPr>
          <p:cNvSpPr/>
          <p:nvPr/>
        </p:nvSpPr>
        <p:spPr>
          <a:xfrm>
            <a:off x="9272848" y="4944388"/>
            <a:ext cx="81280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04415BDE-5E28-DF4A-3B0F-FF89B6B9A8AE}"/>
              </a:ext>
            </a:extLst>
          </p:cNvPr>
          <p:cNvSpPr/>
          <p:nvPr/>
        </p:nvSpPr>
        <p:spPr>
          <a:xfrm>
            <a:off x="9272848" y="5540557"/>
            <a:ext cx="131064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14567C-072F-B406-D948-4225F8FF9C2A}"/>
              </a:ext>
            </a:extLst>
          </p:cNvPr>
          <p:cNvSpPr txBox="1"/>
          <p:nvPr/>
        </p:nvSpPr>
        <p:spPr>
          <a:xfrm>
            <a:off x="140476" y="6492348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https://www.mdpi.com/1099-4300/19/6/242</a:t>
            </a:r>
          </a:p>
        </p:txBody>
      </p:sp>
    </p:spTree>
    <p:extLst>
      <p:ext uri="{BB962C8B-B14F-4D97-AF65-F5344CB8AC3E}">
        <p14:creationId xmlns:p14="http://schemas.microsoft.com/office/powerpoint/2010/main" val="232946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F6782B-CC35-AD74-48EB-F4529D5D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Tanítás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7A03F467-6B23-9FD6-0727-B93919F69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Annotált képeink vannak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Ebből kell kiválogatni az egyedi sejteket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Sejtközéppontok meghatározása + kivágás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 err="1"/>
              <a:t>Rescale</a:t>
            </a:r>
            <a:r>
              <a:rPr lang="hu-HU" dirty="0"/>
              <a:t> és adatkiegészítés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Osztály a fájlnévben kódolva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9BCAE9-203C-B968-F330-22CB77CD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135189"/>
            <a:ext cx="103505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6DA84E-9202-F497-3771-A5EFAC3F0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52" y="2140269"/>
            <a:ext cx="10572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6F99EC6-F7CD-8368-AA0B-BC1FECD89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529" y="2135189"/>
            <a:ext cx="1057275" cy="1057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AD4FC895-2C46-CA84-21F3-4D0AB3A5B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709307"/>
              </p:ext>
            </p:extLst>
          </p:nvPr>
        </p:nvGraphicFramePr>
        <p:xfrm>
          <a:off x="1249680" y="3752428"/>
          <a:ext cx="525272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6360">
                  <a:extLst>
                    <a:ext uri="{9D8B030D-6E8A-4147-A177-3AD203B41FA5}">
                      <a16:colId xmlns:a16="http://schemas.microsoft.com/office/drawing/2014/main" val="2255132356"/>
                    </a:ext>
                  </a:extLst>
                </a:gridCol>
                <a:gridCol w="2626360">
                  <a:extLst>
                    <a:ext uri="{9D8B030D-6E8A-4147-A177-3AD203B41FA5}">
                      <a16:colId xmlns:a16="http://schemas.microsoft.com/office/drawing/2014/main" val="2997591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Loss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CrossEntropy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56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Optimizer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0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Learning</a:t>
                      </a:r>
                      <a:r>
                        <a:rPr lang="hu-HU" b="1" dirty="0"/>
                        <a:t> </a:t>
                      </a:r>
                      <a:r>
                        <a:rPr lang="hu-HU" b="1" dirty="0" err="1"/>
                        <a:t>rate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9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7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 err="1"/>
                        <a:t>Epochs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86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Batch </a:t>
                      </a:r>
                      <a:r>
                        <a:rPr lang="hu-HU" b="1" dirty="0" err="1"/>
                        <a:t>size</a:t>
                      </a:r>
                      <a:endParaRPr lang="hu-H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3800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B50AE098-CB3B-53EC-6FB0-4D6058B1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76" y="3752428"/>
            <a:ext cx="4207829" cy="22234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839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123</TotalTime>
  <Words>354</Words>
  <Application>Microsoft Office PowerPoint</Application>
  <PresentationFormat>Szélesvásznú</PresentationFormat>
  <Paragraphs>102</Paragraphs>
  <Slides>11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Retrospektív</vt:lpstr>
      <vt:lpstr>Fáziskontraszt mikroszkóp alapú sejt szegmentáció és klasszifikáció</vt:lpstr>
      <vt:lpstr>Bevezetés</vt:lpstr>
      <vt:lpstr>Adatok</vt:lpstr>
      <vt:lpstr>Cél</vt:lpstr>
      <vt:lpstr>Szegmentációs modell</vt:lpstr>
      <vt:lpstr>Tanítás</vt:lpstr>
      <vt:lpstr>Eredmény</vt:lpstr>
      <vt:lpstr>Klasszifikációs modell</vt:lpstr>
      <vt:lpstr>Tanítás</vt:lpstr>
      <vt:lpstr>Eredmény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segmentation / classification</dc:title>
  <dc:creator>Skáre Erik</dc:creator>
  <cp:lastModifiedBy>Skáre Erik</cp:lastModifiedBy>
  <cp:revision>216</cp:revision>
  <dcterms:created xsi:type="dcterms:W3CDTF">2024-04-21T19:58:45Z</dcterms:created>
  <dcterms:modified xsi:type="dcterms:W3CDTF">2024-05-22T12:01:56Z</dcterms:modified>
</cp:coreProperties>
</file>